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04" r:id="rId6"/>
    <p:sldId id="282" r:id="rId7"/>
    <p:sldId id="315" r:id="rId8"/>
    <p:sldId id="281" r:id="rId9"/>
    <p:sldId id="317" r:id="rId10"/>
    <p:sldId id="323" r:id="rId11"/>
    <p:sldId id="324" r:id="rId12"/>
    <p:sldId id="325" r:id="rId13"/>
    <p:sldId id="319" r:id="rId14"/>
    <p:sldId id="297" r:id="rId15"/>
  </p:sldIdLst>
  <p:sldSz cx="12192000" cy="6858000"/>
  <p:notesSz cx="13716000" cy="24384000"/>
  <p:defaultTextStyle>
    <a:defPPr rtl="0">
      <a:defRPr lang="zh-CN"/>
    </a:defPPr>
    <a:lvl1pPr marL="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84CA2-DA26-4D7E-BFFC-E00C21B516AD}" v="1" dt="2024-10-09T05:25:06.846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5388" autoAdjust="0"/>
  </p:normalViewPr>
  <p:slideViewPr>
    <p:cSldViewPr snapToGrid="0" snapToObjects="1">
      <p:cViewPr varScale="1">
        <p:scale>
          <a:sx n="73" d="100"/>
          <a:sy n="73" d="100"/>
        </p:scale>
        <p:origin x="68" y="54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5" d="100"/>
          <a:sy n="35" d="100"/>
        </p:scale>
        <p:origin x="34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2A002A03-A0BF-473B-B30B-780BD5201F9F}" type="datetimeyyyy">
              <a:rPr lang="zh-CN" altLang="en-US" smtClean="0"/>
              <a:t>2024年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420BD0AB-C59E-4A46-83D3-F07787446BA0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1pPr>
    <a:lvl2pPr marL="228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2pPr>
    <a:lvl3pPr marL="457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3pPr>
    <a:lvl4pPr marL="685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4pPr>
    <a:lvl5pPr marL="9144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5pPr>
    <a:lvl6pPr marL="11430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6pPr>
    <a:lvl7pPr marL="1371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7pPr>
    <a:lvl8pPr marL="1600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8pPr>
    <a:lvl9pPr marL="1828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36394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像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(F)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/>
          </a:p>
        </p:txBody>
      </p:sp>
      <p:sp>
        <p:nvSpPr>
          <p:cNvPr id="10" name="任意多边形(F)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0" name="图像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4" name="文本占位符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800"/>
            </a:lvl1pPr>
          </a:lstStyle>
          <a:p>
            <a:pPr rtl="0"/>
            <a:r>
              <a:rPr lang="zh-CN" dirty="0"/>
              <a:t>单击此处添加副标题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zh-CN" sz="1800"/>
            </a:lvl1pPr>
            <a:lvl2pPr>
              <a:defRPr lang="zh-CN" sz="1800"/>
            </a:lvl2pPr>
            <a:lvl3pPr>
              <a:defRPr lang="zh-CN" sz="1800"/>
            </a:lvl3pPr>
            <a:lvl4pPr>
              <a:defRPr lang="zh-CN" sz="1800"/>
            </a:lvl4pPr>
            <a:lvl5pPr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0" name="灯片编号占位符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形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49" name="任意多边形(F)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6" name="内容占位符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7" name="灯片编号占位符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图像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长方形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9" name="任意多边形：形状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9" name="图像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zh-CN" sz="32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zh-CN" sz="3200"/>
            </a:lvl1pPr>
          </a:lstStyle>
          <a:p>
            <a:pPr rtl="0"/>
            <a:r>
              <a:rPr lang="zh-CN" b="1"/>
              <a:t>单击此处添加标题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zh-CN" sz="28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任意多边形(F)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" name="任意多边形(F)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grpSp>
        <p:nvGrpSpPr>
          <p:cNvPr id="9" name="组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任意多边形(F)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1" name="任意多边形(F)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14" name="图像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zh-CN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zh-CN" sz="18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grpSp>
        <p:nvGrpSpPr>
          <p:cNvPr id="18" name="组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任意多边形：形状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/>
            </a:p>
          </p:txBody>
        </p:sp>
        <p:sp>
          <p:nvSpPr>
            <p:cNvPr id="15" name="任意多边形：形状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16" name="图像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36" name="任意多边形(F)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3" name="任意多边形(F)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lvl="0" algn="ctr" rtl="0"/>
            <a:endParaRPr 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单击此处添加文本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52" name="图片占位符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3" name="任意多边形：形状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9" name="任意多边形(F)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1" name="任意多边形(F)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3" name="图像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zh-CN" sz="36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1" name="图像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3" name="图像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任意多边形：形状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7" name="图像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9" name="图像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(F)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(F)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4" name="任意多边形(F)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6" name="任意多边形(F)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marL="283464" indent="-283464">
              <a:spcBef>
                <a:spcPts val="1000"/>
              </a:spcBef>
              <a:defRPr lang="zh-CN" sz="1800"/>
            </a:lvl2pPr>
            <a:lvl3pPr marL="283464" indent="-283464">
              <a:spcBef>
                <a:spcPts val="1000"/>
              </a:spcBef>
              <a:defRPr lang="zh-CN" sz="1800"/>
            </a:lvl3pPr>
            <a:lvl4pPr marL="283464" indent="-283464">
              <a:spcBef>
                <a:spcPts val="1000"/>
              </a:spcBef>
              <a:defRPr lang="zh-CN" sz="1800"/>
            </a:lvl4pPr>
            <a:lvl5pPr marL="283464"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marL="283464" indent="-283464">
              <a:spcBef>
                <a:spcPts val="1000"/>
              </a:spcBef>
              <a:defRPr lang="zh-CN" sz="1800"/>
            </a:lvl2pPr>
            <a:lvl3pPr marL="283464" indent="-283464">
              <a:spcBef>
                <a:spcPts val="1000"/>
              </a:spcBef>
              <a:defRPr lang="zh-CN" sz="1800"/>
            </a:lvl3pPr>
            <a:lvl4pPr marL="283464" indent="-283464">
              <a:spcBef>
                <a:spcPts val="1000"/>
              </a:spcBef>
              <a:defRPr lang="zh-CN" sz="1800"/>
            </a:lvl4pPr>
            <a:lvl5pPr marL="283464"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长方形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zh-CN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zh-CN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zh-CN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zh-CN" sz="1800"/>
            </a:lvl4pPr>
            <a:lvl5pPr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indent="-283464">
              <a:spcBef>
                <a:spcPts val="1000"/>
              </a:spcBef>
              <a:defRPr lang="zh-CN" sz="1800"/>
            </a:lvl2pPr>
            <a:lvl3pPr indent="-283464">
              <a:spcBef>
                <a:spcPts val="1000"/>
              </a:spcBef>
              <a:defRPr lang="zh-CN" sz="1800"/>
            </a:lvl3pPr>
            <a:lvl4pPr indent="-283464">
              <a:spcBef>
                <a:spcPts val="1000"/>
              </a:spcBef>
              <a:defRPr lang="zh-CN" sz="1800"/>
            </a:lvl4pPr>
            <a:lvl5pPr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  <p:grpSp>
        <p:nvGrpSpPr>
          <p:cNvPr id="32" name="组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任意多边形：形状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/>
            </a:p>
          </p:txBody>
        </p:sp>
        <p:sp>
          <p:nvSpPr>
            <p:cNvPr id="21" name="任意多边形：形状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：形状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23" name="图像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44" name="灯片编号占位符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6" name="图像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4" name="任意多边形(F)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21" name="图像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任意多边形(F)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0" name="灯片编号占位符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zh-CN" sz="120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zh-CN" sz="3800" b="1" kern="1200" cap="all" baseline="0">
          <a:solidFill>
            <a:schemeClr val="accent6"/>
          </a:solidFill>
          <a:latin typeface="+mj-ea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800" kern="1200">
          <a:solidFill>
            <a:schemeClr val="accent6"/>
          </a:solidFill>
          <a:latin typeface="+mn-ea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400" kern="1200">
          <a:solidFill>
            <a:schemeClr val="accent6"/>
          </a:solidFill>
          <a:latin typeface="+mn-ea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000" kern="1200">
          <a:solidFill>
            <a:schemeClr val="accent6"/>
          </a:solidFill>
          <a:latin typeface="+mn-ea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746140" cy="3831221"/>
          </a:xfrm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en-US" altLang="zh-CN" b="1" dirty="0" err="1"/>
              <a:t>MediCare</a:t>
            </a:r>
            <a:r>
              <a:rPr lang="en-US" altLang="zh-CN" b="1" dirty="0"/>
              <a:t> </a:t>
            </a:r>
            <a:r>
              <a:rPr lang="zh-CN" altLang="en-US" b="1" dirty="0"/>
              <a:t>呵药</a:t>
            </a:r>
            <a:br>
              <a:rPr lang="en-US" altLang="zh-CN" b="1" dirty="0"/>
            </a:br>
            <a:r>
              <a:rPr lang="zh-CN" altLang="en-US" sz="1600" b="1" dirty="0"/>
              <a:t>陈钰、李可遇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600078"/>
            <a:ext cx="9879437" cy="98084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推广和营销</a:t>
            </a:r>
            <a:endParaRPr lang="zh-CN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3983" y="1799316"/>
            <a:ext cx="8807873" cy="3704266"/>
          </a:xfrm>
        </p:spPr>
        <p:txBody>
          <a:bodyPr rtlCol="0"/>
          <a:lstStyle>
            <a:defPPr>
              <a:defRPr lang="zh-CN"/>
            </a:defPPr>
          </a:lstStyle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在微博、抖音、哔哩哔哩等社交平台推广，展示核心和特色功能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与知名博主合作，宣传 </a:t>
            </a:r>
            <a:r>
              <a:rPr lang="en-US" altLang="zh-CN" dirty="0"/>
              <a:t>App </a:t>
            </a:r>
            <a:r>
              <a:rPr lang="zh-CN" altLang="en-US" dirty="0"/>
              <a:t>功能，提供下载奖励，提高知名度，激励用户下载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与线下药房合作，张贴宣传海报、发放传单等，增加曝光度和知名度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与线上药店合作，购药后携带</a:t>
            </a:r>
            <a:r>
              <a:rPr lang="en-US" altLang="zh-CN" dirty="0"/>
              <a:t>App</a:t>
            </a:r>
            <a:r>
              <a:rPr lang="zh-CN" altLang="en-US" dirty="0"/>
              <a:t>配套服务（如“家中常备小儿常用药”一键录入、“常见皮肤护理药“一键录入等）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与药箱制造商合作，推出联动药箱、相关高级服务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与当地社区联合，开设“社区过期药品处理点”，动员社区成员处理“过期药品”，</a:t>
            </a:r>
            <a:r>
              <a:rPr lang="en-US" altLang="zh-CN" dirty="0"/>
              <a:t>App</a:t>
            </a:r>
            <a:r>
              <a:rPr lang="zh-CN" altLang="en-US" dirty="0"/>
              <a:t>上验证换取“绿色积分”，兑换</a:t>
            </a:r>
            <a:r>
              <a:rPr lang="en-US" altLang="zh-CN" dirty="0"/>
              <a:t>App</a:t>
            </a:r>
            <a:r>
              <a:rPr lang="zh-CN" altLang="en-US" dirty="0"/>
              <a:t>内高级服务或设立社区模范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老用户邀请新用户奖励，激励老用户主动推广，增加知名度和下载量</a:t>
            </a:r>
            <a:endParaRPr 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10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b="1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 err="1"/>
              <a:t>MediCare</a:t>
            </a:r>
            <a:r>
              <a:rPr lang="en-US" altLang="zh-CN" dirty="0"/>
              <a:t> </a:t>
            </a:r>
            <a:r>
              <a:rPr lang="zh-CN" altLang="en-US" dirty="0"/>
              <a:t>呵药</a:t>
            </a:r>
            <a:endParaRPr lang="en-US" altLang="zh-CN" dirty="0"/>
          </a:p>
          <a:p>
            <a:pPr rtl="0"/>
            <a:r>
              <a:rPr lang="en-US" altLang="zh-CN" dirty="0"/>
              <a:t>20223801010 </a:t>
            </a:r>
            <a:r>
              <a:rPr lang="zh-CN" altLang="en-US" dirty="0"/>
              <a:t>李可遇</a:t>
            </a:r>
            <a:endParaRPr lang="en-US" altLang="zh-CN" dirty="0"/>
          </a:p>
          <a:p>
            <a:pPr rtl="0"/>
            <a:r>
              <a:rPr lang="en-US" altLang="zh-CN" dirty="0"/>
              <a:t>20223801090 </a:t>
            </a:r>
            <a:r>
              <a:rPr lang="zh-CN" altLang="en-US" dirty="0"/>
              <a:t>陈钰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目录</a:t>
            </a:r>
            <a:endParaRPr 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什么是 </a:t>
            </a:r>
            <a:r>
              <a:rPr lang="en-US" altLang="zh-CN" dirty="0" err="1"/>
              <a:t>MediCare</a:t>
            </a:r>
            <a:endParaRPr lang="en-US" altLang="zh-CN" dirty="0"/>
          </a:p>
          <a:p>
            <a:pPr rtl="0"/>
            <a:r>
              <a:rPr lang="zh-CN" altLang="en-US" dirty="0"/>
              <a:t>主要功能</a:t>
            </a:r>
            <a:endParaRPr lang="en-US" altLang="zh-CN" dirty="0"/>
          </a:p>
          <a:p>
            <a:pPr rtl="0"/>
            <a:r>
              <a:rPr lang="zh-CN" altLang="en-US" dirty="0"/>
              <a:t>竞品分析</a:t>
            </a:r>
            <a:endParaRPr lang="en-US" altLang="zh-CN" dirty="0"/>
          </a:p>
          <a:p>
            <a:pPr rtl="0"/>
            <a:r>
              <a:rPr lang="zh-CN" altLang="en-US" dirty="0"/>
              <a:t>目标市场</a:t>
            </a:r>
            <a:endParaRPr lang="en-US" altLang="zh-CN" dirty="0"/>
          </a:p>
          <a:p>
            <a:pPr rtl="0"/>
            <a:r>
              <a:rPr lang="zh-CN" altLang="en-US" dirty="0"/>
              <a:t>推广和营销</a:t>
            </a:r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b="1" smtClean="0"/>
              <a:pPr/>
              <a:t>2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什么是 </a:t>
            </a:r>
            <a:r>
              <a:rPr lang="en-US" altLang="zh-CN" dirty="0" err="1"/>
              <a:t>MediCare</a:t>
            </a:r>
            <a:endParaRPr 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en-US" altLang="zh-CN" dirty="0"/>
              <a:t>Medicine + Care </a:t>
            </a:r>
            <a:r>
              <a:rPr lang="zh-CN" altLang="en-US" dirty="0"/>
              <a:t>→ </a:t>
            </a:r>
            <a:r>
              <a:rPr lang="en-US" altLang="zh-CN" dirty="0" err="1"/>
              <a:t>MediCare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智能药品管理 </a:t>
            </a:r>
            <a:r>
              <a:rPr lang="en-US" altLang="zh-CN" dirty="0"/>
              <a:t>&amp; </a:t>
            </a:r>
            <a:r>
              <a:rPr lang="zh-CN" altLang="en-US" dirty="0"/>
              <a:t>提醒 </a:t>
            </a:r>
            <a:r>
              <a:rPr lang="en-US" altLang="zh-CN" dirty="0"/>
              <a:t>App</a:t>
            </a:r>
          </a:p>
          <a:p>
            <a:pPr rtl="0">
              <a:lnSpc>
                <a:spcPct val="150000"/>
              </a:lnSpc>
            </a:pPr>
            <a:r>
              <a:rPr lang="zh-CN" altLang="en-US" dirty="0"/>
              <a:t>旨在解决药品管理流程复杂、容易忘记用药、忽视药品注意事项、药品过期等问题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整合药品库存管理、用药提醒及记录、跨设备同步等功能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为用户提供优质服务、帮助用户管理药品，提高用药安全性和有效性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endParaRPr lang="zh-CN" dirty="0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3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主要功能</a:t>
            </a:r>
            <a:endParaRPr lang="zh-CN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4</a:t>
            </a:fld>
            <a:endParaRPr lang="zh-CN" b="1" dirty="0"/>
          </a:p>
        </p:txBody>
      </p:sp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796463" cy="372033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库存：</a:t>
            </a:r>
            <a:r>
              <a:rPr lang="zh-CN" altLang="en-US" dirty="0"/>
              <a:t>管理药品库存、剩余药品数量等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用药：</a:t>
            </a:r>
            <a:r>
              <a:rPr lang="zh-CN" altLang="en-US" dirty="0"/>
              <a:t>设置用药时间，智能提醒并记录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过期：</a:t>
            </a:r>
            <a:r>
              <a:rPr lang="zh-CN" altLang="en-US" dirty="0"/>
              <a:t>提醒用户及时处理，避免服用过期药品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添加：</a:t>
            </a:r>
            <a:r>
              <a:rPr lang="zh-CN" altLang="en-US" dirty="0"/>
              <a:t>支持扫描药品条码添加，自动获取药品信息、说明书等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同步：</a:t>
            </a:r>
            <a:r>
              <a:rPr lang="zh-CN" altLang="en-US" dirty="0"/>
              <a:t>相同账号药品信息云端储存，跨设备同步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统计：</a:t>
            </a:r>
            <a:r>
              <a:rPr lang="zh-CN" altLang="en-US" dirty="0"/>
              <a:t>生成用药历史图表和报告等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竞品分析</a:t>
            </a:r>
            <a:endParaRPr lang="zh-CN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3808750"/>
            <a:ext cx="6079524" cy="2233233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sz="2000" dirty="0"/>
              <a:t>药品管理 </a:t>
            </a:r>
            <a:r>
              <a:rPr lang="en-US" altLang="zh-CN" sz="2000" dirty="0"/>
              <a:t>App </a:t>
            </a:r>
            <a:r>
              <a:rPr lang="zh-CN" altLang="en-US" sz="2000" dirty="0"/>
              <a:t>集中在 </a:t>
            </a:r>
            <a:r>
              <a:rPr lang="en-US" altLang="zh-CN" sz="2000" dirty="0"/>
              <a:t>iOS </a:t>
            </a:r>
            <a:r>
              <a:rPr lang="zh-CN" altLang="en-US" sz="2000" dirty="0"/>
              <a:t>平台，</a:t>
            </a:r>
            <a:r>
              <a:rPr lang="en-US" altLang="zh-CN" sz="2000" dirty="0"/>
              <a:t>Android </a:t>
            </a:r>
            <a:r>
              <a:rPr lang="zh-CN" altLang="en-US" sz="2000" dirty="0"/>
              <a:t>平台暂未找到类似设计；且部分 </a:t>
            </a:r>
            <a:r>
              <a:rPr lang="en-US" altLang="zh-CN" sz="2000" dirty="0"/>
              <a:t>App </a:t>
            </a:r>
            <a:r>
              <a:rPr lang="zh-CN" altLang="en-US" sz="2000" dirty="0"/>
              <a:t>无法打开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F8F7F58-7913-8A25-FDEC-428B7DCC80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2" name="Picture 4" descr="How the App Store is changing in iOS 13 | Macworld">
            <a:extLst>
              <a:ext uri="{FF2B5EF4-FFF2-40B4-BE49-F238E27FC236}">
                <a16:creationId xmlns:a16="http://schemas.microsoft.com/office/drawing/2014/main" id="{AB8A9E4C-B5CE-3BA7-8C81-B00A40E97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5750" l="10000" r="90000">
                        <a14:foregroundMark x1="38917" y1="7500" x2="58000" y2="8375"/>
                        <a14:foregroundMark x1="37667" y1="93625" x2="61250" y2="9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717" y="2641174"/>
            <a:ext cx="2979648" cy="19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4">
            <a:extLst>
              <a:ext uri="{FF2B5EF4-FFF2-40B4-BE49-F238E27FC236}">
                <a16:creationId xmlns:a16="http://schemas.microsoft.com/office/drawing/2014/main" id="{63E950F8-3155-825B-0AA2-4B69A47E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95223" y="767197"/>
            <a:ext cx="3159886" cy="561540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14401" y="965393"/>
            <a:ext cx="7155402" cy="109162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      iCare</a:t>
            </a:r>
            <a:endParaRPr lang="zh-CN" altLang="en-US" b="1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15"/>
          </p:nvPr>
        </p:nvSpPr>
        <p:spPr>
          <a:xfrm>
            <a:off x="914399" y="2303463"/>
            <a:ext cx="7155403" cy="414337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无需登录，界面简洁、直观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用药提醒、过期提醒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选择服用者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快速记录用药，左滑用药、右滑忽略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快捷查找附近药房和医院</a:t>
            </a:r>
            <a:endParaRPr lang="en-US" altLang="zh-CN" dirty="0"/>
          </a:p>
          <a:p>
            <a:pPr marL="0" indent="0" rtl="0">
              <a:buNone/>
            </a:pP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不支持导入说明书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功能单一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缺乏更新：上次更新</a:t>
            </a:r>
            <a:r>
              <a:rPr lang="en-US" altLang="zh-CN" dirty="0"/>
              <a:t> 2017 </a:t>
            </a:r>
            <a:r>
              <a:rPr lang="zh-CN" altLang="en-US" dirty="0"/>
              <a:t>年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6</a:t>
            </a:fld>
            <a:endParaRPr lang="zh-CN" altLang="en-US" b="1" dirty="0"/>
          </a:p>
        </p:txBody>
      </p:sp>
      <p:pic>
        <p:nvPicPr>
          <p:cNvPr id="20" name="Logo" descr="图标&#10;&#10;描述已自动生成">
            <a:extLst>
              <a:ext uri="{FF2B5EF4-FFF2-40B4-BE49-F238E27FC236}">
                <a16:creationId xmlns:a16="http://schemas.microsoft.com/office/drawing/2014/main" id="{5D70E1A3-E69B-A668-E4F4-C88312746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1383572"/>
            <a:ext cx="766118" cy="766118"/>
          </a:xfrm>
          <a:prstGeom prst="roundRect">
            <a:avLst>
              <a:gd name="adj" fmla="val 17788"/>
            </a:avLst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14401" y="965393"/>
            <a:ext cx="7155402" cy="109162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      </a:t>
            </a:r>
            <a:r>
              <a:rPr lang="zh-CN" altLang="en-US" dirty="0"/>
              <a:t>药准时</a:t>
            </a:r>
            <a:endParaRPr lang="zh-CN" altLang="en-US" b="1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15"/>
          </p:nvPr>
        </p:nvSpPr>
        <p:spPr>
          <a:xfrm>
            <a:off x="914399" y="2303463"/>
            <a:ext cx="7155403" cy="414337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输入关键字搜索药品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拍照导入说明书、处方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用药提醒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家庭用药管理、家人用药提醒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药箱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未登录功能限制较多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不可设置保质期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缺乏更新：上次更新</a:t>
            </a:r>
            <a:r>
              <a:rPr lang="en-US" altLang="zh-CN" dirty="0"/>
              <a:t> 2022 </a:t>
            </a:r>
            <a:r>
              <a:rPr lang="zh-CN" altLang="en-US" dirty="0"/>
              <a:t>年，部分联网功能已不可用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7</a:t>
            </a:fld>
            <a:endParaRPr lang="zh-CN" altLang="en-US" b="1" dirty="0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5D70E1A3-E69B-A668-E4F4-C8831274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1383572"/>
            <a:ext cx="766118" cy="766118"/>
          </a:xfrm>
          <a:prstGeom prst="roundRect">
            <a:avLst>
              <a:gd name="adj" fmla="val 17788"/>
            </a:avLst>
          </a:prstGeom>
        </p:spPr>
      </p:pic>
      <p:pic>
        <p:nvPicPr>
          <p:cNvPr id="28" name="4">
            <a:extLst>
              <a:ext uri="{FF2B5EF4-FFF2-40B4-BE49-F238E27FC236}">
                <a16:creationId xmlns:a16="http://schemas.microsoft.com/office/drawing/2014/main" id="{0155A033-2D59-1580-943C-590A768A1C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5223" y="768424"/>
            <a:ext cx="3159886" cy="56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7" y="317495"/>
            <a:ext cx="7796464" cy="122238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市场分析</a:t>
            </a:r>
            <a:endParaRPr lang="zh-CN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8</a:t>
            </a:fld>
            <a:endParaRPr lang="zh-CN" b="1" dirty="0"/>
          </a:p>
        </p:txBody>
      </p:sp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3927" y="1902561"/>
            <a:ext cx="7032522" cy="3720337"/>
          </a:xfrm>
        </p:spPr>
        <p:txBody>
          <a:bodyPr rtlCol="0">
            <a:normAutofit fontScale="92500"/>
          </a:bodyPr>
          <a:lstStyle>
            <a:defPPr>
              <a:defRPr lang="zh-CN"/>
            </a:def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根据</a:t>
            </a:r>
            <a:r>
              <a:rPr lang="en-US" altLang="zh-CN" dirty="0"/>
              <a:t>《</a:t>
            </a:r>
            <a:r>
              <a:rPr lang="zh-CN" altLang="en-US" dirty="0"/>
              <a:t>中国家庭过期药品回收白皮书</a:t>
            </a:r>
            <a:r>
              <a:rPr lang="en-US" altLang="zh-CN" dirty="0"/>
              <a:t>》</a:t>
            </a:r>
            <a:r>
              <a:rPr lang="zh-CN" altLang="en-US" dirty="0"/>
              <a:t>，我国约有</a:t>
            </a:r>
            <a:r>
              <a:rPr lang="en-US" altLang="zh-CN" dirty="0">
                <a:solidFill>
                  <a:srgbClr val="FF0000"/>
                </a:solidFill>
              </a:rPr>
              <a:t>78.6%</a:t>
            </a:r>
            <a:r>
              <a:rPr lang="zh-CN" altLang="en-US" dirty="0"/>
              <a:t>的家庭备有家庭小药箱，却有</a:t>
            </a:r>
            <a:r>
              <a:rPr lang="en-US" altLang="zh-CN" dirty="0">
                <a:solidFill>
                  <a:srgbClr val="FF0000"/>
                </a:solidFill>
              </a:rPr>
              <a:t>80%</a:t>
            </a:r>
            <a:r>
              <a:rPr lang="zh-CN" altLang="en-US" dirty="0">
                <a:solidFill>
                  <a:srgbClr val="FF0000"/>
                </a:solidFill>
              </a:rPr>
              <a:t>以上</a:t>
            </a:r>
            <a:r>
              <a:rPr lang="zh-CN" altLang="en-US" dirty="0"/>
              <a:t>的家庭没有定期清理药箱的习惯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中国每年因此造成 </a:t>
            </a:r>
            <a:r>
              <a:rPr lang="en-US" altLang="zh-CN" dirty="0">
                <a:solidFill>
                  <a:srgbClr val="FF0000"/>
                </a:solidFill>
              </a:rPr>
              <a:t>1.5 </a:t>
            </a:r>
            <a:r>
              <a:rPr lang="zh-CN" altLang="en-US" dirty="0">
                <a:solidFill>
                  <a:srgbClr val="FF0000"/>
                </a:solidFill>
              </a:rPr>
              <a:t>万吨</a:t>
            </a:r>
            <a:r>
              <a:rPr lang="zh-CN" altLang="en-US" dirty="0"/>
              <a:t>药品过期浪费，服用过期药品有健康风险，建立合理的药品管理和过期提醒显得尤为重要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i="1" dirty="0"/>
              <a:t>2012</a:t>
            </a:r>
            <a:r>
              <a:rPr lang="zh-CN" altLang="en-US" i="1" dirty="0"/>
              <a:t>年，</a:t>
            </a:r>
            <a:r>
              <a:rPr lang="zh-CN" altLang="en-US" dirty="0"/>
              <a:t>全国居民健康素养监测数据显示，具备包括合理用药在内基本医疗素养的居民比例仅为</a:t>
            </a:r>
            <a:r>
              <a:rPr lang="en-US" altLang="zh-CN" dirty="0">
                <a:solidFill>
                  <a:srgbClr val="FF0000"/>
                </a:solidFill>
              </a:rPr>
              <a:t>9.56% </a:t>
            </a:r>
            <a:r>
              <a:rPr lang="zh-CN" altLang="en-US" dirty="0"/>
              <a:t>。</a:t>
            </a:r>
            <a:r>
              <a:rPr lang="en-US" altLang="zh-CN" i="1" dirty="0"/>
              <a:t>2023</a:t>
            </a:r>
            <a:r>
              <a:rPr lang="zh-CN" altLang="en-US" i="1" dirty="0"/>
              <a:t>年</a:t>
            </a:r>
            <a:r>
              <a:rPr lang="zh-CN" altLang="en-US" dirty="0"/>
              <a:t>，我国居民健康素养水平达到</a:t>
            </a:r>
            <a:r>
              <a:rPr lang="en-US" altLang="zh-CN" dirty="0">
                <a:solidFill>
                  <a:srgbClr val="FF0000"/>
                </a:solidFill>
              </a:rPr>
              <a:t>29.70%</a:t>
            </a:r>
            <a:r>
              <a:rPr lang="zh-CN" altLang="en-US" dirty="0"/>
              <a:t> 。表明正确的用药指导仍然尤为重要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现有的药品管理 </a:t>
            </a:r>
            <a:r>
              <a:rPr lang="en-US" altLang="zh-CN" dirty="0"/>
              <a:t>App </a:t>
            </a:r>
            <a:r>
              <a:rPr lang="zh-CN" altLang="en-US" dirty="0"/>
              <a:t>缺点较多、缺乏维护，也有很多已经停止服务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42219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FD26F-01DB-E2ED-A534-3BBC84A3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559" y="1044750"/>
            <a:ext cx="7043617" cy="1191148"/>
          </a:xfrm>
        </p:spPr>
        <p:txBody>
          <a:bodyPr/>
          <a:lstStyle/>
          <a:p>
            <a:r>
              <a:rPr lang="zh-CN" altLang="en-US" dirty="0"/>
              <a:t>受众分析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9F676A-4141-37F2-B502-A9D8BFB8F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  <a:pPr rtl="0"/>
              <a:t>9</a:t>
            </a:fld>
            <a:endParaRPr lang="zh-CN" dirty="0"/>
          </a:p>
        </p:txBody>
      </p:sp>
      <p:sp>
        <p:nvSpPr>
          <p:cNvPr id="17" name="内容占位符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82290" y="2906539"/>
            <a:ext cx="7043737" cy="2233612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CN" altLang="en-US" dirty="0"/>
              <a:t>主要目标：</a:t>
            </a:r>
            <a:r>
              <a:rPr lang="en-US" altLang="zh-CN" dirty="0">
                <a:solidFill>
                  <a:srgbClr val="FF0000"/>
                </a:solidFill>
              </a:rPr>
              <a:t>30-60 </a:t>
            </a:r>
            <a:r>
              <a:rPr lang="zh-CN" altLang="en-US" dirty="0">
                <a:solidFill>
                  <a:srgbClr val="FF0000"/>
                </a:solidFill>
              </a:rPr>
              <a:t>岁</a:t>
            </a:r>
            <a:r>
              <a:rPr lang="zh-CN" altLang="en-US" dirty="0"/>
              <a:t>的上班族、家庭主妇等：管理家庭药品、自己或家人可能需要定期服药</a:t>
            </a:r>
            <a:endParaRPr lang="en-US" altLang="zh-CN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CN" altLang="en-US" dirty="0"/>
              <a:t>次要目标：</a:t>
            </a:r>
            <a:r>
              <a:rPr lang="en-US" altLang="zh-CN" dirty="0">
                <a:solidFill>
                  <a:srgbClr val="FF0000"/>
                </a:solidFill>
              </a:rPr>
              <a:t>20-40 </a:t>
            </a:r>
            <a:r>
              <a:rPr lang="zh-CN" altLang="en-US" dirty="0">
                <a:solidFill>
                  <a:srgbClr val="FF0000"/>
                </a:solidFill>
              </a:rPr>
              <a:t>岁</a:t>
            </a:r>
            <a:r>
              <a:rPr lang="zh-CN" altLang="en-US" dirty="0"/>
              <a:t>的健康爱好者：需要定期补充维生素或膳食补充剂，追踪日常健康管理等</a:t>
            </a:r>
            <a:endParaRPr lang="zh-CN" altLang="zh-CN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2972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自定义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3_TF78438558_Win32" id="{3C8CAA99-96A9-46C4-98C1-A4BBBB33BA77}" vid="{085BDEA6-F560-433E-92F7-18122699723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{4D725A24-20C8-40FA-BDE6-A30D71B5A10F}tf78438558_win32</Template>
  <TotalTime>221</TotalTime>
  <Words>631</Words>
  <Application>Microsoft Office PowerPoint</Application>
  <PresentationFormat>宽屏</PresentationFormat>
  <Paragraphs>70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Microsoft YaHei UI</vt:lpstr>
      <vt:lpstr>Arial</vt:lpstr>
      <vt:lpstr>Wingdings</vt:lpstr>
      <vt:lpstr>自定义</vt:lpstr>
      <vt:lpstr>MediCare 呵药 陈钰、李可遇</vt:lpstr>
      <vt:lpstr>目录</vt:lpstr>
      <vt:lpstr>什么是 MediCare</vt:lpstr>
      <vt:lpstr>主要功能</vt:lpstr>
      <vt:lpstr>竞品分析</vt:lpstr>
      <vt:lpstr>      iCare</vt:lpstr>
      <vt:lpstr>      药准时</vt:lpstr>
      <vt:lpstr>市场分析</vt:lpstr>
      <vt:lpstr>受众分析</vt:lpstr>
      <vt:lpstr>推广和营销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李可遇; 陈钰</dc:creator>
  <cp:lastModifiedBy>可遇 李</cp:lastModifiedBy>
  <cp:revision>8</cp:revision>
  <dcterms:created xsi:type="dcterms:W3CDTF">2024-10-08T15:09:00Z</dcterms:created>
  <dcterms:modified xsi:type="dcterms:W3CDTF">2024-10-09T10:13:01Z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